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Montserrat SemiBold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Medium"/>
      <p:regular r:id="rId66"/>
      <p:bold r:id="rId67"/>
      <p:italic r:id="rId68"/>
      <p:boldItalic r:id="rId69"/>
    </p:embeddedFont>
    <p:embeddedFont>
      <p:font typeface="Work Sans"/>
      <p:regular r:id="rId70"/>
      <p:bold r:id="rId71"/>
      <p:italic r:id="rId72"/>
      <p:boldItalic r:id="rId73"/>
    </p:embeddedFont>
    <p:embeddedFont>
      <p:font typeface="Montserrat ExtraBold"/>
      <p:bold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BA40D8-F343-4933-B308-85A5D9B9BDF0}">
  <a:tblStyle styleId="{AEBA40D8-F343-4933-B308-85A5D9B9BD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WorkSans-boldItalic.fntdata"/><Relationship Id="rId72" Type="http://schemas.openxmlformats.org/officeDocument/2006/relationships/font" Target="fonts/WorkSans-italic.fntdata"/><Relationship Id="rId31" Type="http://schemas.openxmlformats.org/officeDocument/2006/relationships/slide" Target="slides/slide25.xml"/><Relationship Id="rId75" Type="http://schemas.openxmlformats.org/officeDocument/2006/relationships/font" Target="fonts/MontserratExtraBold-bold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ExtraBold-bold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WorkSans-bold.fntdata"/><Relationship Id="rId70" Type="http://schemas.openxmlformats.org/officeDocument/2006/relationships/font" Target="fonts/WorkSans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6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Medium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SemiBold-bold.fntdata"/><Relationship Id="rId10" Type="http://schemas.openxmlformats.org/officeDocument/2006/relationships/slide" Target="slides/slide4.xml"/><Relationship Id="rId54" Type="http://schemas.openxmlformats.org/officeDocument/2006/relationships/font" Target="fonts/MontserratSemiBold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SemiBold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SemiBold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55b88ca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155b88ca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55b88caf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55b88caf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was the team in 2007. IT was a hard time; we were a small company, we had financial difficulties.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had to work nights, and all we could afford was small salaries. But we loved what we do and we worked hard.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(goal: people should identify themselves to this)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55b88caf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55b88caf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And, now, we have 580 employees.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55b88caf4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55b88caf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5b88caf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5b88caf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5b88caf4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5b88caf4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good news: now, with Odoo, any company can benefit from this flexibility, for just 18€ / user / month.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Odoo, you get top notch hundreds apps accessible in just a click.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 more IT project every time you want to change something. Just install or customize an app.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Need an eCommerce, just install an app, need more leads; just install an app, need to automate invoice or subscriptions; install an app...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55b88caf4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55b88caf4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55b88caf4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155b88caf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55b88caf4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155b88caf4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55b88caf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55b88caf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df2c8a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5df2c8a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56950648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156950648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55b88caf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155b88ca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5695064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15695064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56950648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156950648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56950648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156950648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5695064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15695064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56950648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156950648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55b88caf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155b88caf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56950648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1156950648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5695064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115695064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55b88caf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55b88ca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55b88caf4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155b88caf4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55b88caf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55b88caf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55b88caf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55b88caf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Système de gestion qui est le plus utilisé dans le cloud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 flipH="1" rot="10800000">
            <a:off x="-100" y="3739500"/>
            <a:ext cx="9144000" cy="140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/>
          <p:nvPr>
            <p:ph type="title"/>
          </p:nvPr>
        </p:nvSpPr>
        <p:spPr>
          <a:xfrm>
            <a:off x="783125" y="511838"/>
            <a:ext cx="7620000" cy="22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 SemiBold"/>
              <a:buNone/>
              <a:defRPr i="0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771825" y="4178569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771950" y="2743763"/>
            <a:ext cx="7620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3" name="Google Shape;6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7" name="Google Shape;6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ation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idx="1" type="body"/>
          </p:nvPr>
        </p:nvSpPr>
        <p:spPr>
          <a:xfrm>
            <a:off x="2335500" y="4153676"/>
            <a:ext cx="6046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i="0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2" type="body"/>
          </p:nvPr>
        </p:nvSpPr>
        <p:spPr>
          <a:xfrm>
            <a:off x="2335500" y="2391825"/>
            <a:ext cx="60465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○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■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19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191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○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191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■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191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191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○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191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■"/>
              <a:defRPr i="0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USTOM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760750" y="1304475"/>
            <a:ext cx="762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ontserrat SemiBold"/>
              <a:buNone/>
              <a:defRPr i="0" sz="36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" type="subTitle"/>
          </p:nvPr>
        </p:nvSpPr>
        <p:spPr>
          <a:xfrm>
            <a:off x="783125" y="1837556"/>
            <a:ext cx="7620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None/>
              <a:defRPr i="0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2" type="body"/>
          </p:nvPr>
        </p:nvSpPr>
        <p:spPr>
          <a:xfrm>
            <a:off x="783125" y="2517206"/>
            <a:ext cx="7620000" cy="1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■"/>
              <a:defRPr i="0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●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○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Trebuchet MS"/>
              <a:buChar char="■"/>
              <a:defRPr b="0" i="0" sz="18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ray background">
  <p:cSld name="CUSTOM_2">
    <p:bg>
      <p:bgPr>
        <a:solidFill>
          <a:srgbClr val="EEEEEE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inkedin.com/pulse/20140818150823-57131497-how-i-grew-from-1-to-250-employees-in-5-years/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s://www.odoo.com/documentation/15.0/developer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odoo.com/r/CxQG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771950" y="511838"/>
            <a:ext cx="7620000" cy="22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/>
              <a:t>An Introduction to Odoo</a:t>
            </a:r>
            <a:endParaRPr i="0" sz="4000" u="none" cap="none" strike="noStrike">
              <a:solidFill>
                <a:schemeClr val="lt1"/>
              </a:solidFill>
            </a:endParaRPr>
          </a:p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771825" y="4178569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Trebuchet MS"/>
              <a:buNone/>
            </a:pPr>
            <a:r>
              <a:rPr lang="en">
                <a:latin typeface="Montserrat SemiBold"/>
                <a:ea typeface="Montserrat SemiBold"/>
                <a:cs typeface="Montserrat SemiBold"/>
                <a:sym typeface="Montserrat SemiBold"/>
              </a:rPr>
              <a:t>Pouya Malekineajad</a:t>
            </a:r>
            <a:r>
              <a:rPr i="0" lang="en" sz="16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i="0" lang="en" sz="16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en"/>
              <a:t>Research and development</a:t>
            </a:r>
            <a:endParaRPr i="0" sz="1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28"/>
          <p:cNvSpPr txBox="1"/>
          <p:nvPr>
            <p:ph idx="2" type="subTitle"/>
          </p:nvPr>
        </p:nvSpPr>
        <p:spPr>
          <a:xfrm>
            <a:off x="771950" y="2743763"/>
            <a:ext cx="7620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</a:t>
            </a:r>
            <a:r>
              <a:rPr lang="en"/>
              <a:t>definition</a:t>
            </a:r>
            <a:r>
              <a:rPr lang="en"/>
              <a:t> of RAD for business</a:t>
            </a:r>
            <a:endParaRPr/>
          </a:p>
        </p:txBody>
      </p:sp>
      <p:pic>
        <p:nvPicPr>
          <p:cNvPr id="88" name="Google Shape;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2175" y="610800"/>
            <a:ext cx="1005900" cy="3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762000" y="571500"/>
            <a:ext cx="7620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 started with a dream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762000" y="1357852"/>
            <a:ext cx="7620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Read the story in 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Linkedin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5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I Grew From 1 To 250 Employees In A Few Years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300" y="2105024"/>
            <a:ext cx="7092775" cy="29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 rotWithShape="1">
          <a:blip r:embed="rId3">
            <a:alphaModFix/>
          </a:blip>
          <a:srcRect b="5981" l="0" r="0" t="11963"/>
          <a:stretch/>
        </p:blipFill>
        <p:spPr>
          <a:xfrm>
            <a:off x="225350" y="353775"/>
            <a:ext cx="7886125" cy="44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/>
          <p:nvPr/>
        </p:nvSpPr>
        <p:spPr>
          <a:xfrm>
            <a:off x="4367650" y="3233000"/>
            <a:ext cx="454680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4251550" y="2264600"/>
            <a:ext cx="46803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Font typeface="Trebuchet MS"/>
              <a:buNone/>
            </a:pPr>
            <a:r>
              <a:rPr b="1" lang="en" sz="50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Back in 2007</a:t>
            </a:r>
            <a:endParaRPr b="1" sz="50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42825"/>
            <a:ext cx="7565700" cy="441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/>
          <p:nvPr/>
        </p:nvSpPr>
        <p:spPr>
          <a:xfrm>
            <a:off x="5524750" y="2096225"/>
            <a:ext cx="3389700" cy="88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9"/>
          <p:cNvSpPr txBox="1"/>
          <p:nvPr>
            <p:ph type="title"/>
          </p:nvPr>
        </p:nvSpPr>
        <p:spPr>
          <a:xfrm>
            <a:off x="5032600" y="2096225"/>
            <a:ext cx="36252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Font typeface="Trebuchet MS"/>
              <a:buNone/>
            </a:pPr>
            <a:r>
              <a:rPr b="1" lang="en" sz="5500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In 2019</a:t>
            </a:r>
            <a:endParaRPr b="1" sz="5500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74860"/>
          </a:srgbClr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type="title"/>
          </p:nvPr>
        </p:nvSpPr>
        <p:spPr>
          <a:xfrm>
            <a:off x="452325" y="32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Our 11 offices</a:t>
            </a:r>
            <a:endParaRPr sz="2400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63" y="1060400"/>
            <a:ext cx="6252500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40"/>
          <p:cNvCxnSpPr/>
          <p:nvPr/>
        </p:nvCxnSpPr>
        <p:spPr>
          <a:xfrm flipH="1" rot="5400000">
            <a:off x="4352913" y="2437250"/>
            <a:ext cx="630300" cy="15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08" name="Google Shape;208;p40"/>
          <p:cNvSpPr txBox="1"/>
          <p:nvPr/>
        </p:nvSpPr>
        <p:spPr>
          <a:xfrm>
            <a:off x="4849100" y="1732650"/>
            <a:ext cx="1201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Louvain-la-Neuve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40"/>
          <p:cNvCxnSpPr/>
          <p:nvPr/>
        </p:nvCxnSpPr>
        <p:spPr>
          <a:xfrm rot="5400000">
            <a:off x="4663325" y="2179088"/>
            <a:ext cx="727800" cy="54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40"/>
          <p:cNvSpPr txBox="1"/>
          <p:nvPr/>
        </p:nvSpPr>
        <p:spPr>
          <a:xfrm>
            <a:off x="4272063" y="1944888"/>
            <a:ext cx="881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Antwerp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" name="Google Shape;211;p40"/>
          <p:cNvCxnSpPr/>
          <p:nvPr/>
        </p:nvCxnSpPr>
        <p:spPr>
          <a:xfrm>
            <a:off x="4747113" y="2844688"/>
            <a:ext cx="676200" cy="281100"/>
          </a:xfrm>
          <a:prstGeom prst="curvedConnector3">
            <a:avLst>
              <a:gd fmla="val 28864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12" name="Google Shape;212;p40"/>
          <p:cNvCxnSpPr/>
          <p:nvPr/>
        </p:nvCxnSpPr>
        <p:spPr>
          <a:xfrm flipH="1" rot="10800000">
            <a:off x="4739188" y="2510313"/>
            <a:ext cx="985800" cy="304800"/>
          </a:xfrm>
          <a:prstGeom prst="curvedConnector3">
            <a:avLst>
              <a:gd fmla="val 19002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40"/>
          <p:cNvSpPr txBox="1"/>
          <p:nvPr/>
        </p:nvSpPr>
        <p:spPr>
          <a:xfrm>
            <a:off x="5682138" y="2345725"/>
            <a:ext cx="1055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Grand-Rosière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0"/>
          <p:cNvSpPr txBox="1"/>
          <p:nvPr/>
        </p:nvSpPr>
        <p:spPr>
          <a:xfrm>
            <a:off x="5375688" y="2970900"/>
            <a:ext cx="911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Luxembourg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" name="Google Shape;215;p40"/>
          <p:cNvCxnSpPr/>
          <p:nvPr/>
        </p:nvCxnSpPr>
        <p:spPr>
          <a:xfrm rot="10800000">
            <a:off x="2273813" y="2861388"/>
            <a:ext cx="457200" cy="147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16" name="Google Shape;216;p40"/>
          <p:cNvCxnSpPr/>
          <p:nvPr/>
        </p:nvCxnSpPr>
        <p:spPr>
          <a:xfrm flipH="1">
            <a:off x="2688163" y="3383925"/>
            <a:ext cx="333300" cy="233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17" name="Google Shape;217;p40"/>
          <p:cNvSpPr txBox="1"/>
          <p:nvPr/>
        </p:nvSpPr>
        <p:spPr>
          <a:xfrm>
            <a:off x="1418238" y="2691225"/>
            <a:ext cx="1055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San Francisco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1902288" y="3485250"/>
            <a:ext cx="881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Mexico City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" name="Google Shape;219;p40"/>
          <p:cNvCxnSpPr/>
          <p:nvPr/>
        </p:nvCxnSpPr>
        <p:spPr>
          <a:xfrm flipH="1" rot="10800000">
            <a:off x="3315250" y="2792375"/>
            <a:ext cx="553200" cy="145200"/>
          </a:xfrm>
          <a:prstGeom prst="curvedConnector3">
            <a:avLst>
              <a:gd fmla="val 1950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0" name="Google Shape;220;p40"/>
          <p:cNvCxnSpPr>
            <a:endCxn id="221" idx="1"/>
          </p:cNvCxnSpPr>
          <p:nvPr/>
        </p:nvCxnSpPr>
        <p:spPr>
          <a:xfrm>
            <a:off x="3419663" y="2937600"/>
            <a:ext cx="414600" cy="16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22" name="Google Shape;222;p40"/>
          <p:cNvSpPr txBox="1"/>
          <p:nvPr/>
        </p:nvSpPr>
        <p:spPr>
          <a:xfrm>
            <a:off x="3789163" y="2628000"/>
            <a:ext cx="881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Buffalo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3834263" y="2934750"/>
            <a:ext cx="757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New-York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" name="Google Shape;223;p40"/>
          <p:cNvCxnSpPr/>
          <p:nvPr/>
        </p:nvCxnSpPr>
        <p:spPr>
          <a:xfrm flipH="1" rot="-5400000">
            <a:off x="5099588" y="3683825"/>
            <a:ext cx="874500" cy="17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24" name="Google Shape;224;p40"/>
          <p:cNvCxnSpPr/>
          <p:nvPr/>
        </p:nvCxnSpPr>
        <p:spPr>
          <a:xfrm flipH="1" rot="-5400000">
            <a:off x="5631088" y="3405675"/>
            <a:ext cx="425400" cy="26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25" name="Google Shape;225;p40"/>
          <p:cNvSpPr txBox="1"/>
          <p:nvPr/>
        </p:nvSpPr>
        <p:spPr>
          <a:xfrm>
            <a:off x="5724988" y="3671375"/>
            <a:ext cx="60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Gujarat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40"/>
          <p:cNvSpPr txBox="1"/>
          <p:nvPr/>
        </p:nvSpPr>
        <p:spPr>
          <a:xfrm>
            <a:off x="5298713" y="4166675"/>
            <a:ext cx="881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Dubai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40"/>
          <p:cNvCxnSpPr/>
          <p:nvPr/>
        </p:nvCxnSpPr>
        <p:spPr>
          <a:xfrm>
            <a:off x="6353688" y="3344750"/>
            <a:ext cx="557100" cy="21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28" name="Google Shape;228;p40"/>
          <p:cNvSpPr txBox="1"/>
          <p:nvPr/>
        </p:nvSpPr>
        <p:spPr>
          <a:xfrm>
            <a:off x="6863238" y="3409125"/>
            <a:ext cx="823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Hong Kong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" name="Google Shape;229;p40"/>
          <p:cNvCxnSpPr/>
          <p:nvPr/>
        </p:nvCxnSpPr>
        <p:spPr>
          <a:xfrm>
            <a:off x="581425" y="906488"/>
            <a:ext cx="921000" cy="7500"/>
          </a:xfrm>
          <a:prstGeom prst="straightConnector1">
            <a:avLst/>
          </a:prstGeom>
          <a:noFill/>
          <a:ln cap="flat" cmpd="sng" w="28575">
            <a:solidFill>
              <a:srgbClr val="00A09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40"/>
          <p:cNvCxnSpPr/>
          <p:nvPr/>
        </p:nvCxnSpPr>
        <p:spPr>
          <a:xfrm flipH="1" rot="-5400000">
            <a:off x="4823388" y="4177350"/>
            <a:ext cx="874500" cy="176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31" name="Google Shape;231;p40"/>
          <p:cNvSpPr txBox="1"/>
          <p:nvPr/>
        </p:nvSpPr>
        <p:spPr>
          <a:xfrm>
            <a:off x="5009295" y="4661975"/>
            <a:ext cx="54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Kenya </a:t>
            </a:r>
            <a:endParaRPr b="1" sz="800">
              <a:solidFill>
                <a:srgbClr val="00A09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/>
        </p:nvSpPr>
        <p:spPr>
          <a:xfrm>
            <a:off x="4752950" y="-640825"/>
            <a:ext cx="4636500" cy="49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0000">
              <a:solidFill>
                <a:srgbClr val="F3F3F3"/>
              </a:solidFill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2237100" y="1588950"/>
            <a:ext cx="46698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did</a:t>
            </a:r>
            <a:endParaRPr b="1" sz="6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2311325" y="2335175"/>
            <a:ext cx="4636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00A09D"/>
                </a:solidFill>
                <a:latin typeface="Montserrat"/>
                <a:ea typeface="Montserrat"/>
                <a:cs typeface="Montserrat"/>
                <a:sym typeface="Montserrat"/>
              </a:rPr>
              <a:t>we do it</a:t>
            </a:r>
            <a:r>
              <a:rPr b="1" lang="en" sz="6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6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/>
        </p:nvSpPr>
        <p:spPr>
          <a:xfrm>
            <a:off x="726400" y="1392300"/>
            <a:ext cx="75870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We built the </a:t>
            </a:r>
            <a:r>
              <a:rPr b="1" lang="en" sz="3600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best software</a:t>
            </a:r>
            <a:r>
              <a:rPr lang="en" sz="3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3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9391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43"/>
          <p:cNvCxnSpPr/>
          <p:nvPr/>
        </p:nvCxnSpPr>
        <p:spPr>
          <a:xfrm>
            <a:off x="6125150" y="267500"/>
            <a:ext cx="1185900" cy="94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3948800" y="0"/>
            <a:ext cx="5273100" cy="5143500"/>
          </a:xfrm>
          <a:prstGeom prst="rect">
            <a:avLst/>
          </a:prstGeom>
          <a:solidFill>
            <a:srgbClr val="875A7B"/>
          </a:solidFill>
          <a:ln>
            <a:noFill/>
          </a:ln>
          <a:effectLst>
            <a:outerShdw blurRad="142875" rotWithShape="0" algn="bl" dist="9525">
              <a:srgbClr val="875A7B">
                <a:alpha val="5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 rotWithShape="1">
          <a:blip r:embed="rId3">
            <a:alphaModFix/>
          </a:blip>
          <a:srcRect b="-1599" l="7379" r="-7379" t="1600"/>
          <a:stretch/>
        </p:blipFill>
        <p:spPr>
          <a:xfrm>
            <a:off x="4232225" y="215202"/>
            <a:ext cx="4936250" cy="50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4"/>
          <p:cNvSpPr txBox="1"/>
          <p:nvPr/>
        </p:nvSpPr>
        <p:spPr>
          <a:xfrm>
            <a:off x="548525" y="951825"/>
            <a:ext cx="36837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Our positioning</a:t>
            </a:r>
            <a:endParaRPr sz="24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7" name="Google Shape;257;p44"/>
          <p:cNvCxnSpPr/>
          <p:nvPr/>
        </p:nvCxnSpPr>
        <p:spPr>
          <a:xfrm>
            <a:off x="687625" y="1675125"/>
            <a:ext cx="921000" cy="7500"/>
          </a:xfrm>
          <a:prstGeom prst="straightConnector1">
            <a:avLst/>
          </a:prstGeom>
          <a:noFill/>
          <a:ln cap="flat" cmpd="sng" w="38100">
            <a:solidFill>
              <a:srgbClr val="00A09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44"/>
          <p:cNvSpPr txBox="1"/>
          <p:nvPr/>
        </p:nvSpPr>
        <p:spPr>
          <a:xfrm>
            <a:off x="617550" y="241760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We are offering a user-friendly tool that is covering most of the companies’ business needs </a:t>
            </a:r>
            <a:endParaRPr sz="12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/>
        </p:nvSpPr>
        <p:spPr>
          <a:xfrm>
            <a:off x="762000" y="571500"/>
            <a:ext cx="7620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Fast</a:t>
            </a: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Grow</a:t>
            </a: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ing Company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4" name="Google Shape;264;p45"/>
          <p:cNvSpPr txBox="1"/>
          <p:nvPr/>
        </p:nvSpPr>
        <p:spPr>
          <a:xfrm>
            <a:off x="762000" y="1357838"/>
            <a:ext cx="762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2036 employees, plan to add 1000 more in 2022</a:t>
            </a:r>
            <a:endParaRPr i="0" sz="1800" u="none" cap="none" strike="noStrike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50" y="2276773"/>
            <a:ext cx="6997950" cy="28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/>
        </p:nvSpPr>
        <p:spPr>
          <a:xfrm>
            <a:off x="2930400" y="1588950"/>
            <a:ext cx="56157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finally</a:t>
            </a: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Technical Introduction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1" name="Google Shape;271;p46"/>
          <p:cNvSpPr/>
          <p:nvPr/>
        </p:nvSpPr>
        <p:spPr>
          <a:xfrm>
            <a:off x="914400" y="1657350"/>
            <a:ext cx="1828800" cy="1828800"/>
          </a:xfrm>
          <a:prstGeom prst="donut">
            <a:avLst>
              <a:gd fmla="val 15210" name="adj"/>
            </a:avLst>
          </a:prstGeom>
          <a:solidFill>
            <a:srgbClr val="FFFF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904875" y="1657275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/>
        </p:nvSpPr>
        <p:spPr>
          <a:xfrm>
            <a:off x="1487950" y="744038"/>
            <a:ext cx="6892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</a:t>
            </a:r>
            <a:endParaRPr i="0" sz="2400" u="none" cap="none" strike="noStrik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4" name="Google Shape;94;p29"/>
          <p:cNvSpPr txBox="1"/>
          <p:nvPr/>
        </p:nvSpPr>
        <p:spPr>
          <a:xfrm>
            <a:off x="735000" y="645175"/>
            <a:ext cx="62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i="0" sz="14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5" name="Google Shape;95;p29"/>
          <p:cNvSpPr txBox="1"/>
          <p:nvPr/>
        </p:nvSpPr>
        <p:spPr>
          <a:xfrm>
            <a:off x="1487950" y="1555050"/>
            <a:ext cx="6892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Odoo story</a:t>
            </a:r>
            <a:endParaRPr i="0" sz="2400" u="none" cap="none" strike="noStrik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6" name="Google Shape;96;p29"/>
          <p:cNvSpPr txBox="1"/>
          <p:nvPr/>
        </p:nvSpPr>
        <p:spPr>
          <a:xfrm>
            <a:off x="1487950" y="2351963"/>
            <a:ext cx="6892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Technical intro</a:t>
            </a:r>
            <a:endParaRPr i="0" sz="2400" u="none" cap="none" strike="noStrik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7" name="Google Shape;97;p29"/>
          <p:cNvSpPr txBox="1"/>
          <p:nvPr/>
        </p:nvSpPr>
        <p:spPr>
          <a:xfrm>
            <a:off x="1487950" y="3116288"/>
            <a:ext cx="6892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Application</a:t>
            </a:r>
            <a:endParaRPr i="0" sz="2400" u="none" cap="none" strike="noStrik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29"/>
          <p:cNvSpPr txBox="1"/>
          <p:nvPr/>
        </p:nvSpPr>
        <p:spPr>
          <a:xfrm>
            <a:off x="1487950" y="3956275"/>
            <a:ext cx="6892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 i="0" sz="2400" u="none" cap="none" strike="noStrike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29"/>
          <p:cNvSpPr/>
          <p:nvPr/>
        </p:nvSpPr>
        <p:spPr>
          <a:xfrm>
            <a:off x="717413" y="645166"/>
            <a:ext cx="663900" cy="667500"/>
          </a:xfrm>
          <a:prstGeom prst="donut">
            <a:avLst>
              <a:gd fmla="val 1521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9"/>
          <p:cNvSpPr txBox="1"/>
          <p:nvPr/>
        </p:nvSpPr>
        <p:spPr>
          <a:xfrm>
            <a:off x="735000" y="1438822"/>
            <a:ext cx="62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i="0" sz="14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1" name="Google Shape;101;p29"/>
          <p:cNvSpPr txBox="1"/>
          <p:nvPr/>
        </p:nvSpPr>
        <p:spPr>
          <a:xfrm>
            <a:off x="735000" y="2232475"/>
            <a:ext cx="62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</a:t>
            </a:r>
            <a:endParaRPr i="0" sz="14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29"/>
          <p:cNvSpPr txBox="1"/>
          <p:nvPr/>
        </p:nvSpPr>
        <p:spPr>
          <a:xfrm>
            <a:off x="735000" y="3026122"/>
            <a:ext cx="62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i="0" sz="14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3" name="Google Shape;103;p29"/>
          <p:cNvSpPr txBox="1"/>
          <p:nvPr/>
        </p:nvSpPr>
        <p:spPr>
          <a:xfrm>
            <a:off x="735000" y="3810250"/>
            <a:ext cx="6288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i="0" sz="14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4" name="Google Shape;104;p29"/>
          <p:cNvSpPr/>
          <p:nvPr/>
        </p:nvSpPr>
        <p:spPr>
          <a:xfrm>
            <a:off x="717413" y="1438828"/>
            <a:ext cx="663900" cy="667500"/>
          </a:xfrm>
          <a:prstGeom prst="donut">
            <a:avLst>
              <a:gd fmla="val 1521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9"/>
          <p:cNvSpPr/>
          <p:nvPr/>
        </p:nvSpPr>
        <p:spPr>
          <a:xfrm>
            <a:off x="717413" y="2232466"/>
            <a:ext cx="663900" cy="667500"/>
          </a:xfrm>
          <a:prstGeom prst="donut">
            <a:avLst>
              <a:gd fmla="val 1521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9"/>
          <p:cNvSpPr/>
          <p:nvPr/>
        </p:nvSpPr>
        <p:spPr>
          <a:xfrm>
            <a:off x="717413" y="3026116"/>
            <a:ext cx="663900" cy="667500"/>
          </a:xfrm>
          <a:prstGeom prst="donut">
            <a:avLst>
              <a:gd fmla="val 1521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9"/>
          <p:cNvSpPr/>
          <p:nvPr/>
        </p:nvSpPr>
        <p:spPr>
          <a:xfrm>
            <a:off x="717413" y="3810241"/>
            <a:ext cx="663900" cy="667500"/>
          </a:xfrm>
          <a:prstGeom prst="donut">
            <a:avLst>
              <a:gd fmla="val 1521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2458150" y="351175"/>
            <a:ext cx="6282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multi-tier architecture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4948800" y="1357838"/>
            <a:ext cx="40215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Presentation Layer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OWL JS framework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QWEB 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Templates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Logic Tier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ORM, Python framework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Data Tier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1521913"/>
            <a:ext cx="43053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8"/>
          <p:cNvSpPr txBox="1"/>
          <p:nvPr/>
        </p:nvSpPr>
        <p:spPr>
          <a:xfrm>
            <a:off x="2458150" y="351175"/>
            <a:ext cx="6282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Multi-tier</a:t>
            </a: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architecture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4948800" y="1357838"/>
            <a:ext cx="40215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Presentation Layer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OWL JS framework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QWEB Templates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Logic Tier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ORM, Python framework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Data Tier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PostgreSQL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" y="1521913"/>
            <a:ext cx="43053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050" y="1477400"/>
            <a:ext cx="4381650" cy="284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/>
        </p:nvSpPr>
        <p:spPr>
          <a:xfrm>
            <a:off x="762000" y="571500"/>
            <a:ext cx="7620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Modular by Design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p49"/>
          <p:cNvSpPr txBox="1"/>
          <p:nvPr/>
        </p:nvSpPr>
        <p:spPr>
          <a:xfrm>
            <a:off x="762000" y="1357838"/>
            <a:ext cx="762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Modularity is not just having modules</a:t>
            </a:r>
            <a:endParaRPr i="0" sz="1800" u="none" cap="none" strike="noStrike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575" y="1918175"/>
            <a:ext cx="3462200" cy="30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/>
        </p:nvSpPr>
        <p:spPr>
          <a:xfrm>
            <a:off x="760750" y="719852"/>
            <a:ext cx="762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Module </a:t>
            </a: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anatomy</a:t>
            </a:r>
            <a:endParaRPr sz="4800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722975" y="1590548"/>
            <a:ext cx="76803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Data structure and logic, Python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View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Standard views (list, form, kanban, graph,...), and menus, XML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Access rights on models and records, XML &amp; csv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Static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Web stuff, Widgets in XML and js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PDF reports template in XML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/>
        </p:nvSpPr>
        <p:spPr>
          <a:xfrm>
            <a:off x="760750" y="719852"/>
            <a:ext cx="762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Module anatomy</a:t>
            </a:r>
            <a:endParaRPr sz="4800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6" name="Google Shape;306;p51"/>
          <p:cNvSpPr txBox="1"/>
          <p:nvPr/>
        </p:nvSpPr>
        <p:spPr>
          <a:xfrm>
            <a:off x="722975" y="1590548"/>
            <a:ext cx="7680300" cy="28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Portal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Portal pages, Python and XML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Data records and demos, XML or csv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Web controllers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Handle html requests directly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And Tests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 Python and JS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2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76200"/>
            <a:ext cx="9144001" cy="500937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2"/>
          <p:cNvSpPr txBox="1"/>
          <p:nvPr/>
        </p:nvSpPr>
        <p:spPr>
          <a:xfrm>
            <a:off x="1476250" y="4306169"/>
            <a:ext cx="762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90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https://www.odoo.com/documentation/15.0/developer.html</a:t>
            </a:r>
            <a:endParaRPr sz="1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3" name="Google Shape;313;p52"/>
          <p:cNvSpPr txBox="1"/>
          <p:nvPr/>
        </p:nvSpPr>
        <p:spPr>
          <a:xfrm>
            <a:off x="5140575" y="3584700"/>
            <a:ext cx="3843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0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Find The</a:t>
            </a:r>
            <a:r>
              <a:rPr lang="en" sz="20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Documentation in</a:t>
            </a:r>
            <a:endParaRPr sz="20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/>
        </p:nvSpPr>
        <p:spPr>
          <a:xfrm>
            <a:off x="2930400" y="1588950"/>
            <a:ext cx="5451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 some action</a:t>
            </a: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Building An App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53"/>
          <p:cNvSpPr/>
          <p:nvPr/>
        </p:nvSpPr>
        <p:spPr>
          <a:xfrm>
            <a:off x="914400" y="1657350"/>
            <a:ext cx="1828800" cy="1828800"/>
          </a:xfrm>
          <a:prstGeom prst="donut">
            <a:avLst>
              <a:gd fmla="val 15210" name="adj"/>
            </a:avLst>
          </a:prstGeom>
          <a:solidFill>
            <a:srgbClr val="FFFF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3"/>
          <p:cNvSpPr txBox="1"/>
          <p:nvPr/>
        </p:nvSpPr>
        <p:spPr>
          <a:xfrm>
            <a:off x="904875" y="1657275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/>
        </p:nvSpPr>
        <p:spPr>
          <a:xfrm>
            <a:off x="760750" y="719852"/>
            <a:ext cx="762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bookshop</a:t>
            </a:r>
            <a:endParaRPr sz="4800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6" name="Google Shape;326;p54"/>
          <p:cNvSpPr txBox="1"/>
          <p:nvPr/>
        </p:nvSpPr>
        <p:spPr>
          <a:xfrm>
            <a:off x="783125" y="1354427"/>
            <a:ext cx="76200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 bookshop owner wants a software for her business. </a:t>
            </a:r>
            <a:endParaRPr sz="2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4"/>
          <p:cNvSpPr txBox="1"/>
          <p:nvPr/>
        </p:nvSpPr>
        <p:spPr>
          <a:xfrm>
            <a:off x="783125" y="2004399"/>
            <a:ext cx="76200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She needs to: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know how many of each book she has in her shop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Search by title and author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Order the books that are low in stock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Print invoice for customers and control cash flow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Sell books online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Keep track of her customers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/>
        </p:nvSpPr>
        <p:spPr>
          <a:xfrm>
            <a:off x="760750" y="719852"/>
            <a:ext cx="762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Analysis</a:t>
            </a:r>
            <a:endParaRPr sz="4800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55"/>
          <p:cNvSpPr txBox="1"/>
          <p:nvPr/>
        </p:nvSpPr>
        <p:spPr>
          <a:xfrm>
            <a:off x="760750" y="1421046"/>
            <a:ext cx="76200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know how many of each book she has in her shop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Inventory module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Search by title and author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Special model for author, books are generally products here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Order the books that are low in stock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Purchase and inventory modules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Print invoice for customers and control cash </a:t>
            </a: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flow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Sales and invoicing modules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Sell books online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Website and E-commerce modules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Keep track of her customers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CRM Modules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/>
        </p:nvSpPr>
        <p:spPr>
          <a:xfrm>
            <a:off x="2930400" y="1588950"/>
            <a:ext cx="5451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 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9" name="Google Shape;339;p56"/>
          <p:cNvSpPr/>
          <p:nvPr/>
        </p:nvSpPr>
        <p:spPr>
          <a:xfrm>
            <a:off x="914400" y="1657350"/>
            <a:ext cx="1828800" cy="1828800"/>
          </a:xfrm>
          <a:prstGeom prst="donut">
            <a:avLst>
              <a:gd fmla="val 15210" name="adj"/>
            </a:avLst>
          </a:prstGeom>
          <a:solidFill>
            <a:srgbClr val="FFFF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6"/>
          <p:cNvSpPr txBox="1"/>
          <p:nvPr/>
        </p:nvSpPr>
        <p:spPr>
          <a:xfrm>
            <a:off x="904875" y="1657275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/>
        </p:nvSpPr>
        <p:spPr>
          <a:xfrm>
            <a:off x="2930400" y="1588950"/>
            <a:ext cx="5451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Odoo?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914400" y="1657350"/>
            <a:ext cx="1828800" cy="1828800"/>
          </a:xfrm>
          <a:prstGeom prst="donut">
            <a:avLst>
              <a:gd fmla="val 15210" name="adj"/>
            </a:avLst>
          </a:prstGeom>
          <a:solidFill>
            <a:srgbClr val="FFFFFF">
              <a:alpha val="490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0"/>
          <p:cNvSpPr txBox="1"/>
          <p:nvPr/>
        </p:nvSpPr>
        <p:spPr>
          <a:xfrm>
            <a:off x="904875" y="1657275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299672690.jpg" id="345" name="Google Shape;345;p57"/>
          <p:cNvPicPr preferRelativeResize="0"/>
          <p:nvPr/>
        </p:nvPicPr>
        <p:blipFill rotWithShape="1">
          <a:blip r:embed="rId3">
            <a:alphaModFix/>
          </a:blip>
          <a:srcRect b="14890" l="-22290" r="22290" t="84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 txBox="1"/>
          <p:nvPr/>
        </p:nvSpPr>
        <p:spPr>
          <a:xfrm>
            <a:off x="762000" y="3411675"/>
            <a:ext cx="76200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Innovate, </a:t>
            </a:r>
            <a:br>
              <a:rPr i="0" lang="en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i="0" lang="en" sz="36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 disruptive.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>
            <p:ph type="title"/>
          </p:nvPr>
        </p:nvSpPr>
        <p:spPr>
          <a:xfrm>
            <a:off x="783125" y="511850"/>
            <a:ext cx="76200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4000" u="none" cap="none" strike="noStrike">
                <a:solidFill>
                  <a:schemeClr val="lt1"/>
                </a:solidFill>
              </a:rPr>
              <a:t>Thank you.</a:t>
            </a:r>
            <a:endParaRPr i="0" sz="4000" u="none" cap="none" strike="noStrike">
              <a:solidFill>
                <a:schemeClr val="lt1"/>
              </a:solidFill>
            </a:endParaRPr>
          </a:p>
        </p:txBody>
      </p:sp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771825" y="4178569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https://www.odoo.com/r/CxQG</a:t>
            </a:r>
            <a:endParaRPr/>
          </a:p>
        </p:txBody>
      </p:sp>
      <p:sp>
        <p:nvSpPr>
          <p:cNvPr id="353" name="Google Shape;353;p58"/>
          <p:cNvSpPr txBox="1"/>
          <p:nvPr>
            <p:ph idx="2" type="subTitle"/>
          </p:nvPr>
        </p:nvSpPr>
        <p:spPr>
          <a:xfrm>
            <a:off x="771950" y="2743763"/>
            <a:ext cx="76200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Indulge me with your questions</a:t>
            </a:r>
            <a:endParaRPr/>
          </a:p>
        </p:txBody>
      </p:sp>
      <p:pic>
        <p:nvPicPr>
          <p:cNvPr id="354" name="Google Shape;3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2175" y="610800"/>
            <a:ext cx="1005900" cy="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8"/>
          <p:cNvSpPr txBox="1"/>
          <p:nvPr/>
        </p:nvSpPr>
        <p:spPr>
          <a:xfrm>
            <a:off x="7546070" y="397538"/>
            <a:ext cx="9336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8"/>
          <p:cNvSpPr/>
          <p:nvPr/>
        </p:nvSpPr>
        <p:spPr>
          <a:xfrm>
            <a:off x="8208950" y="994550"/>
            <a:ext cx="183000" cy="183000"/>
          </a:xfrm>
          <a:prstGeom prst="flowChartDelay">
            <a:avLst/>
          </a:prstGeom>
          <a:solidFill>
            <a:srgbClr val="21B7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8"/>
          <p:cNvSpPr/>
          <p:nvPr/>
        </p:nvSpPr>
        <p:spPr>
          <a:xfrm rot="10800000">
            <a:off x="7388352" y="994550"/>
            <a:ext cx="183000" cy="183000"/>
          </a:xfrm>
          <a:prstGeom prst="flowChartDelay">
            <a:avLst/>
          </a:prstGeom>
          <a:solidFill>
            <a:srgbClr val="21B7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8"/>
          <p:cNvSpPr txBox="1"/>
          <p:nvPr/>
        </p:nvSpPr>
        <p:spPr>
          <a:xfrm>
            <a:off x="7491425" y="994550"/>
            <a:ext cx="802200" cy="183000"/>
          </a:xfrm>
          <a:prstGeom prst="rect">
            <a:avLst/>
          </a:prstGeom>
          <a:solidFill>
            <a:srgbClr val="21B799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#irPyCon</a:t>
            </a:r>
            <a:endParaRPr i="0" sz="8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2335500" y="4153676"/>
            <a:ext cx="60465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— Richard Bronson</a:t>
            </a:r>
            <a:endParaRPr i="0" sz="1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59"/>
          <p:cNvSpPr txBox="1"/>
          <p:nvPr>
            <p:ph idx="2" type="body"/>
          </p:nvPr>
        </p:nvSpPr>
        <p:spPr>
          <a:xfrm>
            <a:off x="2335500" y="2315625"/>
            <a:ext cx="6046500" cy="15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</a:pPr>
            <a:r>
              <a:rPr i="0" lang="en" sz="2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There is no magic formula for great company culture. The key is just to treat your staff how you would like </a:t>
            </a:r>
            <a:br>
              <a:rPr i="0" lang="en" sz="2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i="0" lang="en" sz="24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treated.</a:t>
            </a:r>
            <a:endParaRPr i="0" sz="24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/>
        </p:nvSpPr>
        <p:spPr>
          <a:xfrm>
            <a:off x="760750" y="719852"/>
            <a:ext cx="76200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It matters for people.</a:t>
            </a:r>
            <a:endParaRPr sz="4800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783125" y="1354427"/>
            <a:ext cx="76200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spend 20% of our life at work.</a:t>
            </a:r>
            <a:endParaRPr sz="2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60"/>
          <p:cNvSpPr txBox="1"/>
          <p:nvPr/>
        </p:nvSpPr>
        <p:spPr>
          <a:xfrm>
            <a:off x="783125" y="2201280"/>
            <a:ext cx="7620000" cy="19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Better do it with a purpose, building something awesome, </a:t>
            </a:r>
            <a:b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 a fun environment where we can continuously learn. 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 great working environment allows innovation, </a:t>
            </a:r>
            <a:b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ability to execute faster and good performance. </a:t>
            </a:r>
            <a:endParaRPr sz="16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60"/>
          <p:cNvSpPr txBox="1"/>
          <p:nvPr/>
        </p:nvSpPr>
        <p:spPr>
          <a:xfrm>
            <a:off x="890059" y="3925039"/>
            <a:ext cx="2575500" cy="498600"/>
          </a:xfrm>
          <a:prstGeom prst="rect">
            <a:avLst/>
          </a:prstGeom>
          <a:solidFill>
            <a:srgbClr val="21B7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www.odoo.com</a:t>
            </a:r>
            <a:endParaRPr i="0" sz="16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61"/>
          <p:cNvGraphicFramePr/>
          <p:nvPr/>
        </p:nvGraphicFramePr>
        <p:xfrm>
          <a:off x="762000" y="82791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{AEBA40D8-F343-4933-B308-85A5D9B9BDF0}</a:tableStyleId>
              </a:tblPr>
              <a:tblGrid>
                <a:gridCol w="2542525"/>
                <a:gridCol w="2542525"/>
                <a:gridCol w="2542525"/>
              </a:tblGrid>
              <a:tr h="569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Then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Now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Focus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Career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Purpose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Need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Great managers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Inspiring leaders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Hours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9-5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Whenever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Aspire to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Evolve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Tenue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Whole career</a:t>
                      </a:r>
                      <a:endParaRPr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u="none" cap="none" strike="noStrike">
                          <a:solidFill>
                            <a:srgbClr val="875A7B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Whatever</a:t>
                      </a:r>
                      <a:endParaRPr u="none" cap="none" strike="noStrike">
                        <a:solidFill>
                          <a:srgbClr val="875A7B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/>
        </p:nvSpPr>
        <p:spPr>
          <a:xfrm>
            <a:off x="762000" y="571500"/>
            <a:ext cx="7620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40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 for Restaurant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3" name="Google Shape;383;p62"/>
          <p:cNvSpPr txBox="1"/>
          <p:nvPr/>
        </p:nvSpPr>
        <p:spPr>
          <a:xfrm>
            <a:off x="762000" y="1357838"/>
            <a:ext cx="76200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Keep in touch with </a:t>
            </a:r>
            <a:r>
              <a:rPr i="0" lang="en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your customers.</a:t>
            </a:r>
            <a:endParaRPr i="0" sz="18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And keep them coming back with </a:t>
            </a:r>
            <a:r>
              <a:rPr i="0" lang="en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loyalty programs</a:t>
            </a:r>
            <a:r>
              <a:rPr i="0" lang="en" sz="18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i="0" sz="1800" u="none" cap="none" strike="noStrike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pos_customer.jpg" id="384" name="Google Shape;38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450" y="2424116"/>
            <a:ext cx="6411111" cy="271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37687974.jpg" id="389" name="Google Shape;389;p63"/>
          <p:cNvPicPr preferRelativeResize="0"/>
          <p:nvPr/>
        </p:nvPicPr>
        <p:blipFill rotWithShape="1">
          <a:blip r:embed="rId3">
            <a:alphaModFix/>
          </a:blip>
          <a:srcRect b="9146" l="0" r="0" t="655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/>
        </p:nvSpPr>
        <p:spPr>
          <a:xfrm>
            <a:off x="762000" y="504094"/>
            <a:ext cx="76200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0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great working environment </a:t>
            </a:r>
            <a:br>
              <a:rPr i="0" lang="en" sz="20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i="0" lang="en" sz="20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allows innovation.</a:t>
            </a:r>
            <a:endParaRPr i="0" sz="2000" u="none" cap="none" strike="noStrike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289585190.jpg" id="395" name="Google Shape;395;p64"/>
          <p:cNvPicPr preferRelativeResize="0"/>
          <p:nvPr/>
        </p:nvPicPr>
        <p:blipFill rotWithShape="1">
          <a:blip r:embed="rId3">
            <a:alphaModFix/>
          </a:blip>
          <a:srcRect b="16421" l="0" r="0" t="16414"/>
          <a:stretch/>
        </p:blipFill>
        <p:spPr>
          <a:xfrm>
            <a:off x="0" y="0"/>
            <a:ext cx="9144001" cy="40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64"/>
          <p:cNvSpPr txBox="1"/>
          <p:nvPr/>
        </p:nvSpPr>
        <p:spPr>
          <a:xfrm>
            <a:off x="0" y="4095750"/>
            <a:ext cx="91440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focus on</a:t>
            </a:r>
            <a:r>
              <a:rPr i="0" lang="en" sz="20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building the perfect customer experience.</a:t>
            </a:r>
            <a:endParaRPr i="0" sz="2000" u="none" cap="none" strike="noStrike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/>
        </p:nvSpPr>
        <p:spPr>
          <a:xfrm>
            <a:off x="762000" y="4092299"/>
            <a:ext cx="76200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Our mission is to transform the way companies run their business. </a:t>
            </a:r>
            <a:endParaRPr i="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make it simple &amp; fully integrated.</a:t>
            </a:r>
            <a:endParaRPr i="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65"/>
          <p:cNvSpPr txBox="1"/>
          <p:nvPr>
            <p:ph type="title"/>
          </p:nvPr>
        </p:nvSpPr>
        <p:spPr>
          <a:xfrm>
            <a:off x="762000" y="571500"/>
            <a:ext cx="7620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40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Omnichannel</a:t>
            </a:r>
            <a:r>
              <a:rPr i="0" lang="en" sz="40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 sales </a:t>
            </a:r>
            <a:endParaRPr i="0" sz="4000" u="none" cap="none" strike="noStrike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3">
            <a:alphaModFix/>
          </a:blip>
          <a:srcRect b="8105" l="0" r="0" t="0"/>
          <a:stretch/>
        </p:blipFill>
        <p:spPr>
          <a:xfrm>
            <a:off x="1622150" y="1324699"/>
            <a:ext cx="5899702" cy="25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ckup-04.png" id="408" name="Google Shape;40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300" y="467125"/>
            <a:ext cx="7015400" cy="42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/>
        </p:nvSpPr>
        <p:spPr>
          <a:xfrm>
            <a:off x="762000" y="571500"/>
            <a:ext cx="76200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Remember RAD?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0" name="Google Shape;120;p31"/>
          <p:cNvSpPr txBox="1"/>
          <p:nvPr/>
        </p:nvSpPr>
        <p:spPr>
          <a:xfrm>
            <a:off x="762000" y="1688379"/>
            <a:ext cx="762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Rapid Application Development changed the way we make apps. 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And Django was born. We started to use components.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apps share the same ecosystem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80% of business logic is shared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Odoo has the standard components of business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ckup-02.png" id="413" name="Google Shape;41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338886"/>
            <a:ext cx="5715001" cy="446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ckup-01.png" id="418" name="Google Shape;418;p68"/>
          <p:cNvPicPr preferRelativeResize="0"/>
          <p:nvPr/>
        </p:nvPicPr>
        <p:blipFill rotWithShape="1">
          <a:blip r:embed="rId3">
            <a:alphaModFix/>
          </a:blip>
          <a:srcRect b="0" l="9" r="8" t="0"/>
          <a:stretch/>
        </p:blipFill>
        <p:spPr>
          <a:xfrm>
            <a:off x="1657350" y="598519"/>
            <a:ext cx="2020912" cy="3946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ckup-05.png" id="419" name="Google Shape;41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6450" y="538309"/>
            <a:ext cx="2020913" cy="406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/>
        </p:nvSpPr>
        <p:spPr>
          <a:xfrm>
            <a:off x="762000" y="1383259"/>
            <a:ext cx="48924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frequently</a:t>
            </a:r>
            <a:endParaRPr b="1" i="0" sz="6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refactored</a:t>
            </a:r>
            <a:endParaRPr b="1"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762000" y="579442"/>
            <a:ext cx="43173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Like software,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organisations should be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69"/>
          <p:cNvSpPr txBox="1"/>
          <p:nvPr/>
        </p:nvSpPr>
        <p:spPr>
          <a:xfrm>
            <a:off x="4781700" y="3732772"/>
            <a:ext cx="3762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Refactoring means to improve internal structure without changing external behaviour.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9"/>
          <p:cNvSpPr/>
          <p:nvPr/>
        </p:nvSpPr>
        <p:spPr>
          <a:xfrm rot="5400000">
            <a:off x="5248875" y="2876868"/>
            <a:ext cx="714300" cy="874800"/>
          </a:xfrm>
          <a:prstGeom prst="bentArrow">
            <a:avLst>
              <a:gd fmla="val 0" name="adj1"/>
              <a:gd fmla="val 9374" name="adj2"/>
              <a:gd fmla="val 11456" name="adj3"/>
              <a:gd fmla="val 88544" name="adj4"/>
            </a:avLst>
          </a:prstGeom>
          <a:solidFill>
            <a:srgbClr val="875A7B"/>
          </a:solidFill>
          <a:ln cap="flat" cmpd="sng" w="19050">
            <a:solidFill>
              <a:srgbClr val="875A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/>
        </p:nvSpPr>
        <p:spPr>
          <a:xfrm>
            <a:off x="762000" y="571500"/>
            <a:ext cx="7620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i="0" lang="en" sz="60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Refactor</a:t>
            </a:r>
            <a:r>
              <a:rPr i="0" lang="en" sz="6000" u="none" cap="none" strike="noStrike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i="0" sz="6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Remove unnecessary rules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Stop useless reports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Cancel unproductive meetings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Stop complex process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Pull out unused features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Shorten contracts size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/>
        </p:nvSpPr>
        <p:spPr>
          <a:xfrm>
            <a:off x="762000" y="571500"/>
            <a:ext cx="7620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For every decision we take,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should ask ourselves: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i="0" sz="3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“Will it help delighting customers?”</a:t>
            </a:r>
            <a:endParaRPr b="1" i="0" sz="3000" u="none" cap="none" strike="noStrike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/>
          <p:nvPr/>
        </p:nvSpPr>
        <p:spPr>
          <a:xfrm>
            <a:off x="762000" y="571500"/>
            <a:ext cx="7620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4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People have</a:t>
            </a:r>
            <a:endParaRPr i="0" sz="4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dramatically changed</a:t>
            </a:r>
            <a:endParaRPr b="1" i="0" sz="4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0" lang="en" sz="4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how they live and work.</a:t>
            </a:r>
            <a:endParaRPr i="0" sz="4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sz="4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72"/>
          <p:cNvSpPr txBox="1"/>
          <p:nvPr/>
        </p:nvSpPr>
        <p:spPr>
          <a:xfrm>
            <a:off x="888000" y="3541575"/>
            <a:ext cx="2286000" cy="548700"/>
          </a:xfrm>
          <a:prstGeom prst="rect">
            <a:avLst/>
          </a:prstGeom>
          <a:solidFill>
            <a:srgbClr val="21B7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" sz="16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www.odoo.com</a:t>
            </a:r>
            <a:endParaRPr i="0" sz="16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3"/>
          <p:cNvSpPr txBox="1"/>
          <p:nvPr/>
        </p:nvSpPr>
        <p:spPr>
          <a:xfrm>
            <a:off x="457200" y="951300"/>
            <a:ext cx="3887700" cy="548700"/>
          </a:xfrm>
          <a:prstGeom prst="rect">
            <a:avLst/>
          </a:prstGeom>
          <a:solidFill>
            <a:srgbClr val="875A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Software 1</a:t>
            </a:r>
            <a:endParaRPr i="0" sz="30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49" name="Google Shape;449;p73"/>
          <p:cNvSpPr txBox="1"/>
          <p:nvPr/>
        </p:nvSpPr>
        <p:spPr>
          <a:xfrm>
            <a:off x="457200" y="1631156"/>
            <a:ext cx="38877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72000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1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2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3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 1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2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6B6B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73"/>
          <p:cNvSpPr txBox="1"/>
          <p:nvPr/>
        </p:nvSpPr>
        <p:spPr>
          <a:xfrm>
            <a:off x="4799225" y="951300"/>
            <a:ext cx="3887700" cy="548700"/>
          </a:xfrm>
          <a:prstGeom prst="rect">
            <a:avLst/>
          </a:prstGeom>
          <a:solidFill>
            <a:srgbClr val="875A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Software 2</a:t>
            </a:r>
            <a:endParaRPr i="0" sz="30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1" name="Google Shape;451;p73"/>
          <p:cNvSpPr txBox="1"/>
          <p:nvPr/>
        </p:nvSpPr>
        <p:spPr>
          <a:xfrm>
            <a:off x="4797425" y="1631156"/>
            <a:ext cx="38877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1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1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Con 1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2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24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Pro 3</a:t>
            </a:r>
            <a:endParaRPr i="0" sz="24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6B6B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2" name="Google Shape;452;p73"/>
          <p:cNvGrpSpPr/>
          <p:nvPr/>
        </p:nvGrpSpPr>
        <p:grpSpPr>
          <a:xfrm>
            <a:off x="475114" y="1788067"/>
            <a:ext cx="237575" cy="182878"/>
            <a:chOff x="588240" y="2669789"/>
            <a:chExt cx="237575" cy="186401"/>
          </a:xfrm>
        </p:grpSpPr>
        <p:sp>
          <p:nvSpPr>
            <p:cNvPr id="453" name="Google Shape;453;p73"/>
            <p:cNvSpPr/>
            <p:nvPr/>
          </p:nvSpPr>
          <p:spPr>
            <a:xfrm rot="8115416">
              <a:off x="623422" y="2737410"/>
              <a:ext cx="47306" cy="119431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4" name="Google Shape;454;p73"/>
            <p:cNvSpPr/>
            <p:nvPr/>
          </p:nvSpPr>
          <p:spPr>
            <a:xfrm rot="2715416">
              <a:off x="711532" y="2655751"/>
              <a:ext cx="47306" cy="208314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55" name="Google Shape;455;p73"/>
          <p:cNvSpPr/>
          <p:nvPr/>
        </p:nvSpPr>
        <p:spPr>
          <a:xfrm rot="2700000">
            <a:off x="412310" y="2788170"/>
            <a:ext cx="363170" cy="363170"/>
          </a:xfrm>
          <a:prstGeom prst="mathPlus">
            <a:avLst>
              <a:gd fmla="val 14007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73"/>
          <p:cNvGrpSpPr/>
          <p:nvPr/>
        </p:nvGrpSpPr>
        <p:grpSpPr>
          <a:xfrm>
            <a:off x="475172" y="2480280"/>
            <a:ext cx="237504" cy="182878"/>
            <a:chOff x="588310" y="2669789"/>
            <a:chExt cx="237504" cy="186401"/>
          </a:xfrm>
        </p:grpSpPr>
        <p:sp>
          <p:nvSpPr>
            <p:cNvPr id="457" name="Google Shape;457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59" name="Google Shape;459;p73"/>
          <p:cNvGrpSpPr/>
          <p:nvPr/>
        </p:nvGrpSpPr>
        <p:grpSpPr>
          <a:xfrm>
            <a:off x="475172" y="2134180"/>
            <a:ext cx="237504" cy="182878"/>
            <a:chOff x="588310" y="2669789"/>
            <a:chExt cx="237504" cy="186401"/>
          </a:xfrm>
        </p:grpSpPr>
        <p:sp>
          <p:nvSpPr>
            <p:cNvPr id="460" name="Google Shape;460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1" name="Google Shape;461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2" name="Google Shape;462;p73"/>
          <p:cNvGrpSpPr/>
          <p:nvPr/>
        </p:nvGrpSpPr>
        <p:grpSpPr>
          <a:xfrm>
            <a:off x="475172" y="3248155"/>
            <a:ext cx="237504" cy="182878"/>
            <a:chOff x="588310" y="2669789"/>
            <a:chExt cx="237504" cy="186401"/>
          </a:xfrm>
        </p:grpSpPr>
        <p:sp>
          <p:nvSpPr>
            <p:cNvPr id="463" name="Google Shape;463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4" name="Google Shape;464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5" name="Google Shape;465;p73"/>
          <p:cNvGrpSpPr/>
          <p:nvPr/>
        </p:nvGrpSpPr>
        <p:grpSpPr>
          <a:xfrm>
            <a:off x="4946310" y="1788067"/>
            <a:ext cx="237504" cy="182878"/>
            <a:chOff x="588310" y="2669789"/>
            <a:chExt cx="237504" cy="186401"/>
          </a:xfrm>
        </p:grpSpPr>
        <p:sp>
          <p:nvSpPr>
            <p:cNvPr id="466" name="Google Shape;466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67" name="Google Shape;467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68" name="Google Shape;468;p73"/>
          <p:cNvGrpSpPr/>
          <p:nvPr/>
        </p:nvGrpSpPr>
        <p:grpSpPr>
          <a:xfrm>
            <a:off x="4946297" y="2134180"/>
            <a:ext cx="237504" cy="182878"/>
            <a:chOff x="588310" y="2669789"/>
            <a:chExt cx="237504" cy="186401"/>
          </a:xfrm>
        </p:grpSpPr>
        <p:sp>
          <p:nvSpPr>
            <p:cNvPr id="469" name="Google Shape;469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0" name="Google Shape;470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1" name="Google Shape;471;p73"/>
          <p:cNvGrpSpPr/>
          <p:nvPr/>
        </p:nvGrpSpPr>
        <p:grpSpPr>
          <a:xfrm>
            <a:off x="4946297" y="3248155"/>
            <a:ext cx="237504" cy="182878"/>
            <a:chOff x="588310" y="2669789"/>
            <a:chExt cx="237504" cy="186401"/>
          </a:xfrm>
        </p:grpSpPr>
        <p:sp>
          <p:nvSpPr>
            <p:cNvPr id="472" name="Google Shape;472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3" name="Google Shape;473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74" name="Google Shape;474;p73"/>
          <p:cNvSpPr/>
          <p:nvPr/>
        </p:nvSpPr>
        <p:spPr>
          <a:xfrm rot="2700000">
            <a:off x="4883435" y="2417170"/>
            <a:ext cx="363170" cy="363170"/>
          </a:xfrm>
          <a:prstGeom prst="mathPlus">
            <a:avLst>
              <a:gd fmla="val 14007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73"/>
          <p:cNvGrpSpPr/>
          <p:nvPr/>
        </p:nvGrpSpPr>
        <p:grpSpPr>
          <a:xfrm>
            <a:off x="4946297" y="2877155"/>
            <a:ext cx="237504" cy="182878"/>
            <a:chOff x="588310" y="2669789"/>
            <a:chExt cx="237504" cy="186401"/>
          </a:xfrm>
        </p:grpSpPr>
        <p:sp>
          <p:nvSpPr>
            <p:cNvPr id="476" name="Google Shape;476;p73"/>
            <p:cNvSpPr/>
            <p:nvPr/>
          </p:nvSpPr>
          <p:spPr>
            <a:xfrm rot="8115416">
              <a:off x="623458" y="2737374"/>
              <a:ext cx="47306" cy="119432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7" name="Google Shape;477;p73"/>
            <p:cNvSpPr/>
            <p:nvPr/>
          </p:nvSpPr>
          <p:spPr>
            <a:xfrm rot="2715416">
              <a:off x="711562" y="2655781"/>
              <a:ext cx="47306" cy="208315"/>
            </a:xfrm>
            <a:prstGeom prst="roundRect">
              <a:avLst>
                <a:gd fmla="val 16667" name="adj"/>
              </a:avLst>
            </a:prstGeom>
            <a:solidFill>
              <a:srgbClr val="21B7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4"/>
          <p:cNvSpPr/>
          <p:nvPr/>
        </p:nvSpPr>
        <p:spPr>
          <a:xfrm>
            <a:off x="802425" y="1506806"/>
            <a:ext cx="2044500" cy="612300"/>
          </a:xfrm>
          <a:prstGeom prst="homePlate">
            <a:avLst>
              <a:gd fmla="val 50000" name="adj"/>
            </a:avLst>
          </a:prstGeom>
          <a:solidFill>
            <a:srgbClr val="875A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Step 1</a:t>
            </a:r>
            <a:endParaRPr i="0" sz="18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2599736" y="1506806"/>
            <a:ext cx="2044500" cy="6123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i="0" sz="1800" u="none" cap="none" strike="noStrike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4" name="Google Shape;484;p74"/>
          <p:cNvSpPr/>
          <p:nvPr/>
        </p:nvSpPr>
        <p:spPr>
          <a:xfrm>
            <a:off x="4406503" y="1506806"/>
            <a:ext cx="2044500" cy="6123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i="0" sz="1800" u="none" cap="none" strike="noStrike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74"/>
          <p:cNvSpPr/>
          <p:nvPr/>
        </p:nvSpPr>
        <p:spPr>
          <a:xfrm>
            <a:off x="6223577" y="1503206"/>
            <a:ext cx="2044500" cy="612300"/>
          </a:xfrm>
          <a:prstGeom prst="chevron">
            <a:avLst>
              <a:gd fmla="val 50000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" sz="1800" u="none" cap="none" strike="noStrike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i="0" sz="1800" u="none" cap="none" strike="noStrike">
              <a:solidFill>
                <a:srgbClr val="875A7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6" name="Google Shape;486;p74"/>
          <p:cNvSpPr txBox="1"/>
          <p:nvPr/>
        </p:nvSpPr>
        <p:spPr>
          <a:xfrm>
            <a:off x="831275" y="2493825"/>
            <a:ext cx="74367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have to transform a service market (expensive implementation projects) into an out-of-the-box solution. 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 care about the customer experience at every step.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2"/>
          <p:cNvPicPr preferRelativeResize="0"/>
          <p:nvPr/>
        </p:nvPicPr>
        <p:blipFill rotWithShape="1">
          <a:blip r:embed="rId3">
            <a:alphaModFix/>
          </a:blip>
          <a:srcRect b="0" l="1626" r="4880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/>
        </p:nvSpPr>
        <p:spPr>
          <a:xfrm>
            <a:off x="762000" y="571500"/>
            <a:ext cx="49254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>
                <a:solidFill>
                  <a:srgbClr val="875A7B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Here comes Odoo</a:t>
            </a:r>
            <a:endParaRPr i="0" sz="4000" u="none" cap="none" strike="noStrike">
              <a:solidFill>
                <a:srgbClr val="875A7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762000" y="1205445"/>
            <a:ext cx="343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Open Core </a:t>
            </a:r>
            <a:r>
              <a:rPr lang="en" sz="1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on github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Mature ORM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QWEB Template Engine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OWL Web Framework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RPC API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Built-in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S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ecurity</a:t>
            </a:r>
            <a:endParaRPr i="0" sz="18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75A7B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web-RTC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Multi P</a:t>
            </a:r>
            <a:r>
              <a:rPr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rocessing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32"/>
          <p:cNvSpPr txBox="1"/>
          <p:nvPr/>
        </p:nvSpPr>
        <p:spPr>
          <a:xfrm>
            <a:off x="4327000" y="2094025"/>
            <a:ext cx="1995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All Integrated!</a:t>
            </a:r>
            <a:endParaRPr b="1"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645150"/>
            <a:ext cx="5387739" cy="42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719" y="4836300"/>
            <a:ext cx="651025" cy="2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3"/>
          <p:cNvSpPr txBox="1"/>
          <p:nvPr/>
        </p:nvSpPr>
        <p:spPr>
          <a:xfrm>
            <a:off x="5646575" y="1838100"/>
            <a:ext cx="32805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All-in-one management software. Beautiful. Easy-to-use.</a:t>
            </a:r>
            <a:endParaRPr i="1" sz="17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5387750" y="1791675"/>
            <a:ext cx="666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75A7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3000">
              <a:solidFill>
                <a:srgbClr val="875A7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7" name="Google Shape;137;p33"/>
          <p:cNvSpPr txBox="1"/>
          <p:nvPr/>
        </p:nvSpPr>
        <p:spPr>
          <a:xfrm>
            <a:off x="7023250" y="2680375"/>
            <a:ext cx="666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75A7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3000">
              <a:solidFill>
                <a:srgbClr val="875A7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1291425" y="2235013"/>
            <a:ext cx="2656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Our product</a:t>
            </a:r>
            <a:endParaRPr sz="24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9" name="Google Shape;139;p33"/>
          <p:cNvCxnSpPr/>
          <p:nvPr/>
        </p:nvCxnSpPr>
        <p:spPr>
          <a:xfrm>
            <a:off x="1444575" y="2853750"/>
            <a:ext cx="921000" cy="7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/>
        </p:nvSpPr>
        <p:spPr>
          <a:xfrm>
            <a:off x="2930400" y="1588950"/>
            <a:ext cx="54516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Who we are, </a:t>
            </a:r>
            <a:endParaRPr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Odoo’s Story</a:t>
            </a:r>
            <a:endParaRPr i="0" sz="36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34"/>
          <p:cNvSpPr/>
          <p:nvPr/>
        </p:nvSpPr>
        <p:spPr>
          <a:xfrm>
            <a:off x="914400" y="1657350"/>
            <a:ext cx="1828800" cy="1828800"/>
          </a:xfrm>
          <a:prstGeom prst="donut">
            <a:avLst>
              <a:gd fmla="val 15210" name="adj"/>
            </a:avLst>
          </a:prstGeom>
          <a:solidFill>
            <a:srgbClr val="FFFFFF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4"/>
          <p:cNvSpPr txBox="1"/>
          <p:nvPr/>
        </p:nvSpPr>
        <p:spPr>
          <a:xfrm>
            <a:off x="904875" y="1657275"/>
            <a:ext cx="1828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 rotWithShape="1">
          <a:blip r:embed="rId3">
            <a:alphaModFix/>
          </a:blip>
          <a:srcRect b="43829" l="34194" r="5305" t="0"/>
          <a:stretch/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/>
        </p:nvSpPr>
        <p:spPr>
          <a:xfrm>
            <a:off x="1291425" y="1701613"/>
            <a:ext cx="26568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Our mission</a:t>
            </a:r>
            <a:endParaRPr sz="24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3" name="Google Shape;153;p35"/>
          <p:cNvCxnSpPr/>
          <p:nvPr/>
        </p:nvCxnSpPr>
        <p:spPr>
          <a:xfrm>
            <a:off x="1444575" y="2320350"/>
            <a:ext cx="921000" cy="75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35"/>
          <p:cNvSpPr txBox="1"/>
          <p:nvPr/>
        </p:nvSpPr>
        <p:spPr>
          <a:xfrm>
            <a:off x="4787475" y="1314650"/>
            <a:ext cx="3457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“Our mission is to </a:t>
            </a:r>
            <a:r>
              <a:rPr b="1" lang="en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help companies grow</a:t>
            </a:r>
            <a:r>
              <a:rPr lang="en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. We want to unleash companies’ potential by </a:t>
            </a:r>
            <a:r>
              <a:rPr b="1" lang="en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empowering users</a:t>
            </a:r>
            <a:r>
              <a:rPr lang="en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 with tools they </a:t>
            </a:r>
            <a:r>
              <a:rPr b="1" lang="en">
                <a:solidFill>
                  <a:srgbClr val="875A7B"/>
                </a:solidFill>
                <a:latin typeface="Montserrat"/>
                <a:ea typeface="Montserrat"/>
                <a:cs typeface="Montserrat"/>
                <a:sym typeface="Montserrat"/>
              </a:rPr>
              <a:t>love</a:t>
            </a:r>
            <a:r>
              <a:rPr lang="en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.” </a:t>
            </a:r>
            <a:endParaRPr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5"/>
          <p:cNvSpPr txBox="1"/>
          <p:nvPr/>
        </p:nvSpPr>
        <p:spPr>
          <a:xfrm>
            <a:off x="5501314" y="2942255"/>
            <a:ext cx="20301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Fabien Pinckaers</a:t>
            </a:r>
            <a:endParaRPr b="1" sz="10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rPr>
              <a:t>CEO &amp; Founder</a:t>
            </a:r>
            <a:endParaRPr sz="1000">
              <a:solidFill>
                <a:srgbClr val="888888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6" name="Google Shape;1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67" y="2942280"/>
            <a:ext cx="522062" cy="518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5719" y="4836300"/>
            <a:ext cx="651025" cy="2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6"/>
          <p:cNvPicPr preferRelativeResize="0"/>
          <p:nvPr/>
        </p:nvPicPr>
        <p:blipFill rotWithShape="1">
          <a:blip r:embed="rId3">
            <a:alphaModFix amt="6000"/>
          </a:blip>
          <a:srcRect b="9618" l="0" r="0" t="6007"/>
          <a:stretch/>
        </p:blipFill>
        <p:spPr>
          <a:xfrm>
            <a:off x="0" y="84925"/>
            <a:ext cx="9143999" cy="519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6"/>
          <p:cNvSpPr txBox="1"/>
          <p:nvPr/>
        </p:nvSpPr>
        <p:spPr>
          <a:xfrm>
            <a:off x="563100" y="348375"/>
            <a:ext cx="5017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B6D70"/>
                </a:solidFill>
                <a:latin typeface="Montserrat"/>
                <a:ea typeface="Montserrat"/>
                <a:cs typeface="Montserrat"/>
                <a:sym typeface="Montserrat"/>
              </a:rPr>
              <a:t>Key Figures</a:t>
            </a:r>
            <a:endParaRPr sz="2400">
              <a:solidFill>
                <a:srgbClr val="6B6D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36"/>
          <p:cNvCxnSpPr/>
          <p:nvPr/>
        </p:nvCxnSpPr>
        <p:spPr>
          <a:xfrm>
            <a:off x="702200" y="1071675"/>
            <a:ext cx="921000" cy="7500"/>
          </a:xfrm>
          <a:prstGeom prst="straightConnector1">
            <a:avLst/>
          </a:prstGeom>
          <a:noFill/>
          <a:ln cap="flat" cmpd="sng" w="38100">
            <a:solidFill>
              <a:srgbClr val="00A09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6"/>
          <p:cNvSpPr txBox="1"/>
          <p:nvPr/>
        </p:nvSpPr>
        <p:spPr>
          <a:xfrm>
            <a:off x="722737" y="1471825"/>
            <a:ext cx="1047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97A7"/>
                </a:solidFill>
              </a:rPr>
              <a:t>2036</a:t>
            </a:r>
            <a:endParaRPr sz="24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6"/>
          <p:cNvSpPr txBox="1"/>
          <p:nvPr/>
        </p:nvSpPr>
        <p:spPr>
          <a:xfrm>
            <a:off x="554863" y="1739747"/>
            <a:ext cx="137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Employees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2077575" y="1477563"/>
            <a:ext cx="1855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7A7"/>
                </a:solidFill>
              </a:rPr>
              <a:t>4100</a:t>
            </a:r>
            <a:endParaRPr b="1" sz="4800">
              <a:solidFill>
                <a:srgbClr val="0097A7"/>
              </a:solidFill>
            </a:endParaRPr>
          </a:p>
        </p:txBody>
      </p:sp>
      <p:sp>
        <p:nvSpPr>
          <p:cNvPr id="168" name="Google Shape;168;p36"/>
          <p:cNvSpPr txBox="1"/>
          <p:nvPr/>
        </p:nvSpPr>
        <p:spPr>
          <a:xfrm>
            <a:off x="2077575" y="1795188"/>
            <a:ext cx="18558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Official Partners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144613" y="2515100"/>
            <a:ext cx="2196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9144" lvl="0" marL="914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7A7"/>
                </a:solidFill>
              </a:rPr>
              <a:t>70%</a:t>
            </a:r>
            <a:endParaRPr b="1" sz="2400">
              <a:solidFill>
                <a:srgbClr val="0097A7"/>
              </a:solidFill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107713" y="2766500"/>
            <a:ext cx="2270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Growth rate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 2021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36"/>
          <p:cNvSpPr txBox="1"/>
          <p:nvPr/>
        </p:nvSpPr>
        <p:spPr>
          <a:xfrm>
            <a:off x="1798575" y="2501875"/>
            <a:ext cx="24138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9144" lvl="0" marL="914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7A7"/>
                </a:solidFill>
              </a:rPr>
              <a:t>7 Mio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2077575" y="2766488"/>
            <a:ext cx="185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“Happy Users”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6"/>
          <p:cNvSpPr txBox="1"/>
          <p:nvPr/>
        </p:nvSpPr>
        <p:spPr>
          <a:xfrm>
            <a:off x="1907325" y="3631800"/>
            <a:ext cx="2196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9144" lvl="0" marL="914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7A7"/>
                </a:solidFill>
              </a:rPr>
              <a:t>22k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174" name="Google Shape;174;p36"/>
          <p:cNvSpPr txBox="1"/>
          <p:nvPr/>
        </p:nvSpPr>
        <p:spPr>
          <a:xfrm>
            <a:off x="1755525" y="3952975"/>
            <a:ext cx="24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Enterprise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75" name="Google Shape;175;p36"/>
          <p:cNvSpPr txBox="1"/>
          <p:nvPr/>
        </p:nvSpPr>
        <p:spPr>
          <a:xfrm>
            <a:off x="144613" y="3631800"/>
            <a:ext cx="2196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-9144" lvl="0" marL="914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97A7"/>
                </a:solidFill>
              </a:rPr>
              <a:t>175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176" name="Google Shape;176;p36"/>
          <p:cNvSpPr txBox="1"/>
          <p:nvPr/>
        </p:nvSpPr>
        <p:spPr>
          <a:xfrm>
            <a:off x="371263" y="3944175"/>
            <a:ext cx="174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Countries 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5719" y="4836300"/>
            <a:ext cx="651025" cy="2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6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0280" y="1278975"/>
            <a:ext cx="4861068" cy="31684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￼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oo Experience 2018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